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7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846" y="-670505"/>
            <a:ext cx="12549691" cy="7636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2"/>
          <p:cNvSpPr txBox="1">
            <a:spLocks noChangeArrowheads="1"/>
          </p:cNvSpPr>
          <p:nvPr/>
        </p:nvSpPr>
        <p:spPr bwMode="auto">
          <a:xfrm>
            <a:off x="0" y="6352015"/>
            <a:ext cx="12164782" cy="402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lvl="0" algn="ctr" eaLnBrk="0" fontAlgn="base" hangingPunct="0">
              <a:spcBef>
                <a:spcPct val="0"/>
              </a:spcBef>
              <a:spcAft>
                <a:spcPct val="0"/>
              </a:spcAft>
            </a:pPr>
            <a:r>
              <a:rPr kumimoji="0" lang="fr-FR" altLang="fr-FR" sz="1400" b="0" i="0" u="none" strike="noStrike" cap="none" normalizeH="0" baseline="0" dirty="0">
                <a:ln>
                  <a:noFill/>
                </a:ln>
                <a:solidFill>
                  <a:schemeClr val="bg1"/>
                </a:solidFill>
                <a:effectLst/>
                <a:latin typeface="Times New Roman" panose="02020603050405020304" pitchFamily="18" charset="0"/>
              </a:rPr>
              <a:t>Directeur de la publication : M. le Maire de Piolenc. Rédaction : collaborateur@mairie-piolenc.fr / www.</a:t>
            </a:r>
            <a:r>
              <a:rPr lang="fr-FR" altLang="fr-FR" sz="1400" dirty="0">
                <a:solidFill>
                  <a:schemeClr val="bg1"/>
                </a:solidFill>
                <a:latin typeface="Times New Roman" panose="02020603050405020304" pitchFamily="18" charset="0"/>
              </a:rPr>
              <a:t>mairie-piolenc.fr</a:t>
            </a:r>
            <a:endParaRPr kumimoji="0" lang="fr-FR" altLang="fr-FR" sz="1400" b="0" i="0" u="none" strike="noStrike" cap="none" normalizeH="0" baseline="0" dirty="0">
              <a:ln>
                <a:noFill/>
              </a:ln>
              <a:solidFill>
                <a:schemeClr val="bg1"/>
              </a:solidFill>
              <a:effectLst/>
              <a:latin typeface="Arial" panose="020B0604020202020204" pitchFamily="34" charset="0"/>
            </a:endParaRPr>
          </a:p>
        </p:txBody>
      </p:sp>
      <p:sp>
        <p:nvSpPr>
          <p:cNvPr id="5" name="Text Box 4"/>
          <p:cNvSpPr txBox="1">
            <a:spLocks noChangeArrowheads="1"/>
          </p:cNvSpPr>
          <p:nvPr/>
        </p:nvSpPr>
        <p:spPr bwMode="auto">
          <a:xfrm>
            <a:off x="8912990" y="4499779"/>
            <a:ext cx="3022600" cy="173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fr-FR" altLang="fr-FR" sz="3600" b="1" i="0" u="none" strike="noStrike" cap="none" normalizeH="0" baseline="0" dirty="0">
                <a:ln>
                  <a:noFill/>
                </a:ln>
                <a:solidFill>
                  <a:srgbClr val="FFFFFF"/>
                </a:solidFill>
                <a:effectLst/>
                <a:latin typeface="Calibri" panose="020F0502020204030204" pitchFamily="34" charset="0"/>
              </a:rPr>
              <a:t>23 hectares</a:t>
            </a:r>
            <a:br>
              <a:rPr kumimoji="0" lang="fr-FR" altLang="fr-FR" sz="3600" b="1" i="0" u="none" strike="noStrike" cap="none" normalizeH="0" baseline="0" dirty="0">
                <a:ln>
                  <a:noFill/>
                </a:ln>
                <a:solidFill>
                  <a:srgbClr val="FFFFFF"/>
                </a:solidFill>
                <a:effectLst/>
                <a:latin typeface="Calibri" panose="020F0502020204030204" pitchFamily="34" charset="0"/>
              </a:rPr>
            </a:br>
            <a:r>
              <a:rPr kumimoji="0" lang="fr-FR" altLang="fr-FR" sz="3600" b="1" i="0" u="none" strike="noStrike" cap="none" normalizeH="0" baseline="0" dirty="0">
                <a:ln>
                  <a:noFill/>
                </a:ln>
                <a:solidFill>
                  <a:srgbClr val="FFFFFF"/>
                </a:solidFill>
                <a:effectLst/>
                <a:latin typeface="Calibri" panose="020F0502020204030204" pitchFamily="34" charset="0"/>
              </a:rPr>
              <a:t>23 millions €</a:t>
            </a:r>
            <a:endParaRPr kumimoji="0" lang="fr-FR" altLang="fr-FR" sz="3600" b="1" i="0" u="none" strike="noStrike" cap="none" normalizeH="0" baseline="0" dirty="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altLang="fr-FR" sz="3600" b="1" i="0" u="none" strike="noStrike" cap="none" normalizeH="0" baseline="0" dirty="0">
                <a:ln>
                  <a:noFill/>
                </a:ln>
                <a:solidFill>
                  <a:srgbClr val="FFFFFF"/>
                </a:solidFill>
                <a:effectLst/>
                <a:latin typeface="Calibri" panose="020F0502020204030204" pitchFamily="34" charset="0"/>
              </a:rPr>
              <a:t>23 mégawatts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69887"/>
            <a:ext cx="3513137" cy="1357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6"/>
          <p:cNvSpPr txBox="1">
            <a:spLocks noChangeArrowheads="1"/>
          </p:cNvSpPr>
          <p:nvPr/>
        </p:nvSpPr>
        <p:spPr bwMode="auto">
          <a:xfrm>
            <a:off x="4352872" y="148852"/>
            <a:ext cx="7288143" cy="2042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fr-FR" altLang="fr-FR" sz="4800" b="1" i="1" u="none" strike="noStrike" cap="none" normalizeH="0" baseline="0" dirty="0">
                <a:ln>
                  <a:noFill/>
                </a:ln>
                <a:solidFill>
                  <a:srgbClr val="000000"/>
                </a:solidFill>
                <a:effectLst/>
                <a:latin typeface="Calibri" panose="020F0502020204030204" pitchFamily="34" charset="0"/>
              </a:rPr>
              <a:t>engagée</a:t>
            </a:r>
            <a:r>
              <a:rPr kumimoji="0" lang="fr-FR" altLang="fr-FR" sz="1800" b="1" i="1" u="none" strike="noStrike" cap="none" normalizeH="0" baseline="0" dirty="0">
                <a:ln>
                  <a:noFill/>
                </a:ln>
                <a:solidFill>
                  <a:srgbClr val="000000"/>
                </a:solidFill>
                <a:effectLst/>
                <a:latin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rPr>
              <a:t>dans le </a:t>
            </a:r>
            <a:endParaRPr kumimoji="0" lang="fr-FR" altLang="fr-FR"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4800" b="1" i="0" u="none" strike="noStrike" cap="none" normalizeH="0" baseline="0" dirty="0">
                <a:ln>
                  <a:noFill/>
                </a:ln>
                <a:solidFill>
                  <a:srgbClr val="000000"/>
                </a:solidFill>
                <a:effectLst/>
                <a:latin typeface="Calibri" panose="020F0502020204030204" pitchFamily="34" charset="0"/>
              </a:rPr>
              <a:t>développement durable</a:t>
            </a:r>
            <a:endParaRPr kumimoji="0" lang="fr-FR" altLang="fr-FR" sz="4800" b="1" i="0" u="none" strike="noStrike" cap="none" normalizeH="0" baseline="0" dirty="0">
              <a:ln>
                <a:noFill/>
              </a:ln>
              <a:solidFill>
                <a:srgbClr val="000000"/>
              </a:solidFill>
              <a:effectLst/>
              <a:latin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lang="fr-FR" altLang="fr-FR" sz="2400" b="1" i="1" dirty="0">
                <a:highlight>
                  <a:srgbClr val="FFFF00"/>
                </a:highlight>
                <a:latin typeface="Calibri" panose="020F0502020204030204" pitchFamily="34" charset="0"/>
              </a:rPr>
              <a:t>et la biodiversité</a:t>
            </a:r>
            <a:endParaRPr lang="fr-FR" altLang="fr-FR" sz="2400" b="1" i="1" dirty="0">
              <a:highlight>
                <a:srgbClr val="FFFF00"/>
              </a:highlight>
              <a:latin typeface="Calibri" panose="020F0502020204030204" pitchFamily="34" charset="0"/>
            </a:endParaRPr>
          </a:p>
        </p:txBody>
      </p:sp>
      <p:sp>
        <p:nvSpPr>
          <p:cNvPr id="7" name="Text Box 7"/>
          <p:cNvSpPr txBox="1">
            <a:spLocks noChangeArrowheads="1"/>
          </p:cNvSpPr>
          <p:nvPr/>
        </p:nvSpPr>
        <p:spPr bwMode="auto">
          <a:xfrm>
            <a:off x="361949" y="1935356"/>
            <a:ext cx="5734051" cy="95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fr-FR" altLang="fr-FR" sz="3200" b="1" i="0" u="none" strike="noStrike" cap="none" normalizeH="0" baseline="0" dirty="0">
                <a:ln>
                  <a:noFill/>
                </a:ln>
                <a:solidFill>
                  <a:srgbClr val="59713D"/>
                </a:solidFill>
                <a:effectLst/>
                <a:highlight>
                  <a:srgbClr val="FFFF00"/>
                </a:highlight>
                <a:latin typeface="Calibri" panose="020F0502020204030204" pitchFamily="34" charset="0"/>
              </a:rPr>
              <a:t>L’équivalent de </a:t>
            </a:r>
            <a:br>
              <a:rPr kumimoji="0" lang="fr-FR" altLang="fr-FR" sz="3200" b="1" i="0" u="none" strike="noStrike" cap="none" normalizeH="0" baseline="0" dirty="0">
                <a:ln>
                  <a:noFill/>
                </a:ln>
                <a:solidFill>
                  <a:srgbClr val="59713D"/>
                </a:solidFill>
                <a:effectLst/>
                <a:highlight>
                  <a:srgbClr val="FFFF00"/>
                </a:highlight>
                <a:latin typeface="Calibri" panose="020F0502020204030204" pitchFamily="34" charset="0"/>
              </a:rPr>
            </a:br>
            <a:r>
              <a:rPr kumimoji="0" lang="fr-FR" altLang="fr-FR" sz="3200" b="1" i="0" u="none" strike="noStrike" cap="none" normalizeH="0" baseline="0" dirty="0">
                <a:ln>
                  <a:noFill/>
                </a:ln>
                <a:solidFill>
                  <a:srgbClr val="59713D"/>
                </a:solidFill>
                <a:effectLst/>
                <a:highlight>
                  <a:srgbClr val="FFFF00"/>
                </a:highlight>
                <a:latin typeface="Calibri" panose="020F0502020204030204" pitchFamily="34" charset="0"/>
              </a:rPr>
              <a:t>la consommation</a:t>
            </a:r>
            <a:br>
              <a:rPr lang="fr-FR" altLang="fr-FR" sz="3200" b="1" dirty="0">
                <a:solidFill>
                  <a:srgbClr val="59713D"/>
                </a:solidFill>
                <a:highlight>
                  <a:srgbClr val="FFFF00"/>
                </a:highlight>
                <a:latin typeface="Calibri" panose="020F0502020204030204" pitchFamily="34" charset="0"/>
              </a:rPr>
            </a:br>
            <a:r>
              <a:rPr lang="fr-FR" altLang="fr-FR" sz="3200" b="1" dirty="0">
                <a:solidFill>
                  <a:srgbClr val="59713D"/>
                </a:solidFill>
                <a:highlight>
                  <a:srgbClr val="FFFF00"/>
                </a:highlight>
                <a:latin typeface="Calibri" panose="020F0502020204030204" pitchFamily="34" charset="0"/>
              </a:rPr>
              <a:t>électrique de </a:t>
            </a:r>
            <a:br>
              <a:rPr lang="fr-FR" altLang="fr-FR" sz="3200" b="1" dirty="0">
                <a:solidFill>
                  <a:srgbClr val="59713D"/>
                </a:solidFill>
                <a:highlight>
                  <a:srgbClr val="FFFF00"/>
                </a:highlight>
                <a:latin typeface="Calibri" panose="020F0502020204030204" pitchFamily="34" charset="0"/>
              </a:rPr>
            </a:br>
            <a:r>
              <a:rPr lang="fr-FR" altLang="fr-FR" sz="3200" b="1" dirty="0">
                <a:solidFill>
                  <a:srgbClr val="59713D"/>
                </a:solidFill>
                <a:highlight>
                  <a:srgbClr val="FFFF00"/>
                </a:highlight>
                <a:latin typeface="Calibri" panose="020F0502020204030204" pitchFamily="34" charset="0"/>
              </a:rPr>
              <a:t>6.474 foyers  =</a:t>
            </a:r>
            <a:br>
              <a:rPr lang="fr-FR" altLang="fr-FR" sz="3200" b="1" dirty="0">
                <a:solidFill>
                  <a:srgbClr val="59713D"/>
                </a:solidFill>
                <a:highlight>
                  <a:srgbClr val="FFFF00"/>
                </a:highlight>
                <a:latin typeface="Calibri" panose="020F0502020204030204" pitchFamily="34" charset="0"/>
              </a:rPr>
            </a:br>
            <a:r>
              <a:rPr lang="fr-FR" altLang="fr-FR" sz="3200" b="1" dirty="0">
                <a:solidFill>
                  <a:srgbClr val="59713D"/>
                </a:solidFill>
                <a:highlight>
                  <a:srgbClr val="FFFF00"/>
                </a:highlight>
                <a:latin typeface="Calibri" panose="020F0502020204030204" pitchFamily="34" charset="0"/>
              </a:rPr>
              <a:t>14.243 habitants</a:t>
            </a:r>
            <a:endParaRPr lang="fr-FR" altLang="fr-FR" sz="3200" b="1" dirty="0">
              <a:solidFill>
                <a:srgbClr val="59713D"/>
              </a:solidFill>
              <a:highlight>
                <a:srgbClr val="FFFF00"/>
              </a:highlight>
              <a:latin typeface="Calibri" panose="020F0502020204030204" pitchFamily="34" charset="0"/>
            </a:endParaRPr>
          </a:p>
        </p:txBody>
      </p:sp>
      <p:sp>
        <p:nvSpPr>
          <p:cNvPr id="8" name="Text Box 8"/>
          <p:cNvSpPr txBox="1">
            <a:spLocks noChangeArrowheads="1"/>
          </p:cNvSpPr>
          <p:nvPr/>
        </p:nvSpPr>
        <p:spPr bwMode="auto">
          <a:xfrm>
            <a:off x="8877547" y="1986853"/>
            <a:ext cx="28924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fr-FR" altLang="fr-FR" sz="2400" b="1" i="1" u="none" strike="noStrike" cap="none" normalizeH="0" baseline="0" dirty="0">
                <a:ln>
                  <a:noFill/>
                </a:ln>
                <a:effectLst/>
                <a:highlight>
                  <a:srgbClr val="FFFF00"/>
                </a:highlight>
                <a:latin typeface="Calibri" panose="020F0502020204030204" pitchFamily="34" charset="0"/>
              </a:rPr>
              <a:t>depuis plus de 15 ans</a:t>
            </a:r>
            <a:endParaRPr kumimoji="0" lang="fr-FR" altLang="fr-FR" sz="1800" b="0" i="0" u="none" strike="noStrike" cap="none" normalizeH="0" baseline="0" dirty="0">
              <a:ln>
                <a:noFill/>
              </a:ln>
              <a:effectLst/>
              <a:highlight>
                <a:srgbClr val="FFFF00"/>
              </a:highlight>
              <a:latin typeface="Arial" panose="020B0604020202020204" pitchFamily="34" charset="0"/>
            </a:endParaRPr>
          </a:p>
        </p:txBody>
      </p:sp>
      <p:sp>
        <p:nvSpPr>
          <p:cNvPr id="13" name="ZoneTexte 12"/>
          <p:cNvSpPr txBox="1"/>
          <p:nvPr/>
        </p:nvSpPr>
        <p:spPr>
          <a:xfrm>
            <a:off x="309194" y="4990790"/>
            <a:ext cx="10770576" cy="95410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800" b="1" i="0" u="none" strike="noStrike" cap="none" normalizeH="0" baseline="0" dirty="0">
                <a:ln>
                  <a:noFill/>
                </a:ln>
                <a:solidFill>
                  <a:srgbClr val="FFFF00"/>
                </a:solidFill>
                <a:effectLst/>
                <a:latin typeface="Calibri" panose="020F0502020204030204" pitchFamily="34" charset="0"/>
              </a:rPr>
              <a:t>Première centrale solaire flottante française,</a:t>
            </a:r>
            <a:endParaRPr kumimoji="0" lang="fr-FR" altLang="fr-FR" sz="2800" b="1" i="0" u="none" strike="noStrike" cap="none" normalizeH="0" baseline="0" dirty="0">
              <a:ln>
                <a:noFill/>
              </a:ln>
              <a:solidFill>
                <a:srgbClr val="FFFF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800" b="1" i="0" u="none" strike="noStrike" cap="none" normalizeH="0" baseline="0" dirty="0">
                <a:ln>
                  <a:noFill/>
                </a:ln>
                <a:solidFill>
                  <a:srgbClr val="FFFF00"/>
                </a:solidFill>
                <a:effectLst/>
                <a:latin typeface="Calibri" panose="020F0502020204030204" pitchFamily="34" charset="0"/>
              </a:rPr>
              <a:t>Plus grande d’Europe !</a:t>
            </a:r>
            <a:endParaRPr kumimoji="0" lang="fr-FR" altLang="fr-FR" sz="2800" b="1" i="0" u="none" strike="noStrike" cap="none" normalizeH="0" baseline="0" dirty="0">
              <a:ln>
                <a:noFill/>
              </a:ln>
              <a:solidFill>
                <a:srgbClr val="FFFF00"/>
              </a:solidFill>
              <a:effectLst/>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846" y="-257267"/>
            <a:ext cx="12549691" cy="7636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9"/>
          <p:cNvSpPr txBox="1">
            <a:spLocks noChangeArrowheads="1"/>
          </p:cNvSpPr>
          <p:nvPr/>
        </p:nvSpPr>
        <p:spPr bwMode="auto">
          <a:xfrm>
            <a:off x="263525" y="613410"/>
            <a:ext cx="11623675" cy="5570220"/>
          </a:xfrm>
          <a:prstGeom prst="rect">
            <a:avLst/>
          </a:prstGeom>
          <a:solidFill>
            <a:schemeClr val="bg1">
              <a:alpha val="80000"/>
            </a:schemeClr>
          </a:solidFill>
          <a:ln>
            <a:noFill/>
          </a:ln>
          <a:effectLst/>
        </p:spPr>
        <p:txBody>
          <a:bodyPr vert="horz" wrap="square" lIns="36576" tIns="36576" rIns="36576" bIns="36576" numCol="1" anchor="t" anchorCtr="0" compatLnSpc="1"/>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59713D"/>
                </a:solidFill>
                <a:effectLst/>
                <a:latin typeface="Calibri" panose="020F0502020204030204" pitchFamily="34" charset="0"/>
              </a:rPr>
              <a:t>La centrale solaire flottante Omega 1 et son extension Omega 1 bis illustrent l’implication de la municipalité piolençoise dans le développement des énergies renouvelables, la protection de la biodiversité du territoire et la transition énergétique.</a:t>
            </a:r>
            <a:r>
              <a:rPr kumimoji="0" lang="fr-FR" altLang="fr-FR" sz="2000" b="1" i="0" u="none" strike="noStrike" cap="none" normalizeH="0" baseline="0" dirty="0">
                <a:ln>
                  <a:noFill/>
                </a:ln>
                <a:solidFill>
                  <a:srgbClr val="000000"/>
                </a:solidFill>
                <a:effectLst/>
                <a:latin typeface="Calibri" panose="020F0502020204030204" pitchFamily="34" charset="0"/>
              </a:rPr>
              <a:t> </a:t>
            </a:r>
            <a:r>
              <a:rPr kumimoji="0" lang="fr-FR" altLang="fr-FR" sz="2000" b="1" i="0" u="none" strike="noStrike" cap="none" normalizeH="0" baseline="0" dirty="0">
                <a:ln>
                  <a:noFill/>
                </a:ln>
                <a:solidFill>
                  <a:srgbClr val="0070C0"/>
                </a:solidFill>
                <a:effectLst/>
                <a:latin typeface="Calibri" panose="020F0502020204030204" pitchFamily="34" charset="0"/>
              </a:rPr>
              <a:t>Un projet que la commune a porté pendant 10 ans à bout de bras et dans lequel elle a pris une participation de 200.000 €. </a:t>
            </a:r>
            <a:r>
              <a:rPr lang="fr-FR" altLang="fr-FR" sz="2000" b="1" dirty="0">
                <a:solidFill>
                  <a:srgbClr val="0070C0"/>
                </a:solidFill>
                <a:latin typeface="Calibri" panose="020F0502020204030204" pitchFamily="34" charset="0"/>
              </a:rPr>
              <a:t>Par ailleurs, Piolenc a reçu un bouquet de 400.000 € et perçoit un loyer annuel de 25.000 € pour la location du lac pendant 50 ans. La commune restera propriétaire des installations. Au total, cela représente une somme de plus de 1.750.000 €. </a:t>
            </a:r>
            <a:endParaRPr lang="fr-FR" altLang="fr-FR" sz="2000" b="1" dirty="0">
              <a:solidFill>
                <a:srgbClr val="0070C0"/>
              </a:solidFill>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fr-FR" altLang="fr-FR" sz="2000" b="0" i="0" u="none" strike="noStrike" cap="none" normalizeH="0" baseline="0" dirty="0">
              <a:ln>
                <a:noFill/>
              </a:ln>
              <a:solidFill>
                <a:srgbClr val="0070C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59713D"/>
                </a:solidFill>
                <a:effectLst/>
                <a:latin typeface="Calibri" panose="020F0502020204030204" pitchFamily="34" charset="0"/>
              </a:rPr>
              <a:t>D’une superficie de 23 hectares, la centrale Omega 1 et son extension Omega 1 bis couvrent plus du tiers d’un ancien lac de carrière sur lequel a été installé il y a </a:t>
            </a:r>
            <a:r>
              <a:rPr lang="fr-FR" altLang="fr-FR" sz="2000" b="1" dirty="0">
                <a:solidFill>
                  <a:srgbClr val="59713D"/>
                </a:solidFill>
                <a:latin typeface="Calibri" panose="020F0502020204030204" pitchFamily="34" charset="0"/>
              </a:rPr>
              <a:t>treize</a:t>
            </a:r>
            <a:r>
              <a:rPr kumimoji="0" lang="fr-FR" altLang="fr-FR" sz="2000" b="1" i="0" u="none" strike="noStrike" cap="none" normalizeH="0" baseline="0" dirty="0">
                <a:ln>
                  <a:noFill/>
                </a:ln>
                <a:solidFill>
                  <a:srgbClr val="59713D"/>
                </a:solidFill>
                <a:effectLst/>
                <a:latin typeface="Calibri" panose="020F0502020204030204" pitchFamily="34" charset="0"/>
              </a:rPr>
              <a:t> ans le premier prototype mondial photovoltaïque flottant en face du centre nucléaire de Marcoule. Cette solution innovante qui repose sur des brevets exclusivement français présente l’avantage de limiter les conflits d’usage entre le photovoltaïque et les terres agricoles. La réussite du projet est d’autant plus scrutée par les pouvoirs publics que l’installation de centrales solaires de ce type sur l’ensemble des plans d’eau et des retenues artificielles de l’hexagone permettrait de produire 22 gigawatts d’électricité, l’équivalent de 22 réacteurs nucléaires EDF.</a:t>
            </a:r>
            <a:endParaRPr kumimoji="0" lang="fr-FR" altLang="fr-FR" sz="2000" b="1" i="0" u="none" strike="noStrike" cap="none" normalizeH="0" baseline="0" dirty="0">
              <a:ln>
                <a:noFill/>
              </a:ln>
              <a:solidFill>
                <a:srgbClr val="59713D"/>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fr-FR" altLang="fr-FR" sz="2000" b="0" i="0" u="none" strike="noStrike" cap="none" normalizeH="0" baseline="0" dirty="0">
              <a:ln>
                <a:noFill/>
              </a:ln>
              <a:solidFill>
                <a:srgbClr val="59713D"/>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effectLst/>
                <a:latin typeface="Calibri" panose="020F0502020204030204" pitchFamily="34" charset="0"/>
              </a:rPr>
              <a:t>Opérateur : </a:t>
            </a:r>
            <a:r>
              <a:rPr kumimoji="0" lang="fr-FR" altLang="fr-FR" sz="2000" b="1" i="0" u="none" strike="noStrike" cap="none" normalizeH="0" baseline="0" dirty="0" err="1">
                <a:ln>
                  <a:noFill/>
                </a:ln>
                <a:effectLst/>
                <a:latin typeface="Calibri" panose="020F0502020204030204" pitchFamily="34" charset="0"/>
              </a:rPr>
              <a:t>Akuo</a:t>
            </a:r>
            <a:r>
              <a:rPr kumimoji="0" lang="fr-FR" altLang="fr-FR" sz="2000" b="1" i="0" u="none" strike="noStrike" cap="none" normalizeH="0" baseline="0" dirty="0">
                <a:ln>
                  <a:noFill/>
                </a:ln>
                <a:effectLst/>
                <a:latin typeface="Calibri" panose="020F0502020204030204" pitchFamily="34" charset="0"/>
              </a:rPr>
              <a:t> Energy. Puissance : 23 MW (équivalent à la consommation de 6.474 foyers = 14.243 habitants). Investissement privé : 23 millions €. </a:t>
            </a:r>
            <a:r>
              <a:rPr kumimoji="0" lang="fr-FR" altLang="fr-FR" sz="2000" b="1" i="0" u="none" strike="noStrike" cap="none" normalizeH="0" baseline="0" dirty="0">
                <a:ln>
                  <a:noFill/>
                </a:ln>
                <a:solidFill>
                  <a:srgbClr val="0070C0"/>
                </a:solidFill>
                <a:effectLst/>
                <a:latin typeface="Calibri" panose="020F0502020204030204" pitchFamily="34" charset="0"/>
              </a:rPr>
              <a:t>Financement participatif </a:t>
            </a:r>
            <a:r>
              <a:rPr kumimoji="0" lang="fr-FR" altLang="fr-FR" sz="2000" b="1" i="0" u="none" strike="noStrike" cap="none" normalizeH="0" baseline="0" dirty="0">
                <a:ln>
                  <a:noFill/>
                </a:ln>
                <a:solidFill>
                  <a:schemeClr val="tx1"/>
                </a:solidFill>
                <a:effectLst/>
                <a:latin typeface="Calibri" panose="020F0502020204030204" pitchFamily="34" charset="0"/>
              </a:rPr>
              <a:t>ouvert aux habitants de la commune par l’intermédiaire d’une coopérative. </a:t>
            </a:r>
            <a:endParaRPr kumimoji="0" lang="fr-FR" altLang="fr-FR" sz="20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2397" y="3010448"/>
            <a:ext cx="3333750" cy="333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060" y="772342"/>
            <a:ext cx="5562783" cy="3725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4"/>
          <p:cNvSpPr txBox="1">
            <a:spLocks noChangeArrowheads="1"/>
          </p:cNvSpPr>
          <p:nvPr/>
        </p:nvSpPr>
        <p:spPr bwMode="auto">
          <a:xfrm>
            <a:off x="6054313" y="3894781"/>
            <a:ext cx="5326276" cy="426791"/>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lvl="0" algn="ctr" eaLnBrk="0" fontAlgn="base" hangingPunct="0">
              <a:spcBef>
                <a:spcPct val="0"/>
              </a:spcBef>
              <a:spcAft>
                <a:spcPct val="0"/>
              </a:spcAft>
            </a:pPr>
            <a:r>
              <a:rPr kumimoji="0" lang="fr-FR" altLang="fr-FR" sz="2000" b="0" i="0" u="none" strike="noStrike" cap="none" normalizeH="0" baseline="0" dirty="0">
                <a:ln>
                  <a:noFill/>
                </a:ln>
                <a:solidFill>
                  <a:srgbClr val="000000"/>
                </a:solidFill>
                <a:effectLst/>
                <a:latin typeface="Calibri" panose="020F0502020204030204" pitchFamily="34" charset="0"/>
              </a:rPr>
              <a:t>La force du vent au service </a:t>
            </a:r>
            <a:r>
              <a:rPr lang="fr-FR" altLang="fr-FR" sz="2000" dirty="0">
                <a:solidFill>
                  <a:srgbClr val="000000"/>
                </a:solidFill>
                <a:latin typeface="Calibri" panose="020F0502020204030204" pitchFamily="34" charset="0"/>
              </a:rPr>
              <a:t>de</a:t>
            </a:r>
            <a:r>
              <a:rPr kumimoji="0" lang="fr-FR" altLang="fr-FR" sz="2000" b="0" i="0" u="none" strike="noStrike" cap="none" normalizeH="0" baseline="0" dirty="0">
                <a:ln>
                  <a:noFill/>
                </a:ln>
                <a:solidFill>
                  <a:srgbClr val="000000"/>
                </a:solidFill>
                <a:effectLst/>
                <a:latin typeface="Calibri" panose="020F0502020204030204" pitchFamily="34" charset="0"/>
              </a:rPr>
              <a:t> l’industrie.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5" name="AutoShape 5"/>
          <p:cNvSpPr>
            <a:spLocks noChangeArrowheads="1"/>
          </p:cNvSpPr>
          <p:nvPr/>
        </p:nvSpPr>
        <p:spPr bwMode="auto">
          <a:xfrm>
            <a:off x="9258819" y="4750105"/>
            <a:ext cx="2121770" cy="1808958"/>
          </a:xfrm>
          <a:prstGeom prst="wedgeEllipseCallout">
            <a:avLst>
              <a:gd name="adj1" fmla="val -30507"/>
              <a:gd name="adj2" fmla="val -61209"/>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3 entreprises</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3 mégawatts</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consommés sur place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 name="AutoShape 6"/>
          <p:cNvSpPr>
            <a:spLocks noChangeArrowheads="1"/>
          </p:cNvSpPr>
          <p:nvPr/>
        </p:nvSpPr>
        <p:spPr bwMode="auto">
          <a:xfrm>
            <a:off x="1069076" y="1790060"/>
            <a:ext cx="2240023" cy="2369404"/>
          </a:xfrm>
          <a:prstGeom prst="wedgeEllipseCallout">
            <a:avLst>
              <a:gd name="adj1" fmla="val 59278"/>
              <a:gd name="adj2" fmla="val 23690"/>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économiser l’eau potable </a:t>
            </a:r>
            <a:br>
              <a:rPr kumimoji="0" lang="fr-FR" altLang="fr-FR" sz="2000" b="1" i="0" u="none" strike="noStrike" cap="none" normalizeH="0" baseline="0" dirty="0">
                <a:ln>
                  <a:noFill/>
                </a:ln>
                <a:solidFill>
                  <a:srgbClr val="FFFFFF"/>
                </a:solidFill>
                <a:effectLst/>
                <a:latin typeface="Calibri" panose="020F0502020204030204" pitchFamily="34" charset="0"/>
              </a:rPr>
            </a:br>
            <a:r>
              <a:rPr kumimoji="0" lang="fr-FR" altLang="fr-FR" sz="2000" b="1" i="0" u="none" strike="noStrike" cap="none" normalizeH="0" baseline="0" dirty="0">
                <a:ln>
                  <a:noFill/>
                </a:ln>
                <a:solidFill>
                  <a:srgbClr val="FFFFFF"/>
                </a:solidFill>
                <a:effectLst/>
                <a:latin typeface="Calibri" panose="020F0502020204030204" pitchFamily="34" charset="0"/>
              </a:rPr>
              <a:t>et les</a:t>
            </a:r>
            <a:br>
              <a:rPr kumimoji="0" lang="fr-FR" altLang="fr-FR" sz="2000" b="1" i="0" u="none" strike="noStrike" cap="none" normalizeH="0" baseline="0" dirty="0">
                <a:ln>
                  <a:noFill/>
                </a:ln>
                <a:solidFill>
                  <a:srgbClr val="FFFFFF"/>
                </a:solidFill>
                <a:effectLst/>
                <a:latin typeface="Calibri" panose="020F0502020204030204" pitchFamily="34" charset="0"/>
              </a:rPr>
            </a:br>
            <a:r>
              <a:rPr kumimoji="0" lang="fr-FR" altLang="fr-FR" sz="2000" b="1" i="0" u="none" strike="noStrike" cap="none" normalizeH="0" baseline="0" dirty="0">
                <a:ln>
                  <a:noFill/>
                </a:ln>
                <a:solidFill>
                  <a:srgbClr val="FFFFFF"/>
                </a:solidFill>
                <a:effectLst/>
                <a:latin typeface="Calibri" panose="020F0502020204030204" pitchFamily="34" charset="0"/>
              </a:rPr>
              <a:t>ressources</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naturelles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7" name="Text Box 7"/>
          <p:cNvSpPr txBox="1">
            <a:spLocks noChangeArrowheads="1"/>
          </p:cNvSpPr>
          <p:nvPr/>
        </p:nvSpPr>
        <p:spPr bwMode="auto">
          <a:xfrm>
            <a:off x="1136223" y="4305177"/>
            <a:ext cx="2006600" cy="2414588"/>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32 des 92 bornes incendie de la commune sont branchées sur le réseau d'irrigation  sous pression d'eau du Rhône</a:t>
            </a:r>
            <a:r>
              <a:rPr kumimoji="0" lang="fr-FR" altLang="fr-FR" sz="1200" b="0" i="0" u="none" strike="noStrike" cap="none" normalizeH="0" baseline="0" dirty="0">
                <a:ln>
                  <a:noFill/>
                </a:ln>
                <a:solidFill>
                  <a:srgbClr val="000000"/>
                </a:solidFill>
                <a:effectLst/>
                <a:latin typeface="Calibri" panose="020F050202020403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54" y="358799"/>
            <a:ext cx="3513137" cy="1357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2954" y="341214"/>
            <a:ext cx="3513137" cy="1357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5060" y="1921790"/>
            <a:ext cx="4939725" cy="4439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 y="1907381"/>
            <a:ext cx="6541036" cy="4360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AutoShape 4"/>
          <p:cNvSpPr>
            <a:spLocks noChangeArrowheads="1"/>
          </p:cNvSpPr>
          <p:nvPr/>
        </p:nvSpPr>
        <p:spPr bwMode="auto">
          <a:xfrm>
            <a:off x="4388828" y="1221642"/>
            <a:ext cx="2258158" cy="1890835"/>
          </a:xfrm>
          <a:prstGeom prst="wedgeEllipseCallout">
            <a:avLst>
              <a:gd name="adj1" fmla="val -19180"/>
              <a:gd name="adj2" fmla="val 62347"/>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6 hectares de terres rendus à l'agriculture BIO</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8" name="Text Box 7"/>
          <p:cNvSpPr txBox="1">
            <a:spLocks noChangeArrowheads="1"/>
          </p:cNvSpPr>
          <p:nvPr/>
        </p:nvSpPr>
        <p:spPr bwMode="auto">
          <a:xfrm>
            <a:off x="454025" y="4902630"/>
            <a:ext cx="6541035"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Installation de six jeunes agriculteurs.</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FFFFFF"/>
                </a:solidFill>
                <a:effectLst/>
                <a:latin typeface="Calibri" panose="020F0502020204030204" pitchFamily="34" charset="0"/>
              </a:rPr>
              <a:t>L’énergie de la terre pour approvisionner les cantines scolaires de l’intercommunalité en circuit court et bio : maraîchage, yuzus, lavandes, thym, pistachiers, grenadiers, etc.</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9" name="Text Box 8"/>
          <p:cNvSpPr txBox="1">
            <a:spLocks noChangeArrowheads="1"/>
          </p:cNvSpPr>
          <p:nvPr/>
        </p:nvSpPr>
        <p:spPr bwMode="auto">
          <a:xfrm>
            <a:off x="4311650" y="376238"/>
            <a:ext cx="7566025" cy="565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lang="fr-FR" altLang="fr-FR" sz="2400" b="1" dirty="0">
                <a:solidFill>
                  <a:srgbClr val="000000"/>
                </a:solidFill>
                <a:latin typeface="Calibri" panose="020F0502020204030204" pitchFamily="34" charset="0"/>
              </a:rPr>
              <a:t>Ni phosphates, ni potasse, ni pesticides… Plus bio que bio !</a:t>
            </a:r>
            <a:endParaRPr lang="fr-FR" altLang="fr-FR" sz="2400" b="1" dirty="0">
              <a:solidFill>
                <a:srgbClr val="000000"/>
              </a:solidFill>
              <a:latin typeface="Calibri" panose="020F0502020204030204" pitchFamily="34" charset="0"/>
            </a:endParaRPr>
          </a:p>
        </p:txBody>
      </p:sp>
      <p:sp>
        <p:nvSpPr>
          <p:cNvPr id="10" name="Text Box 9"/>
          <p:cNvSpPr txBox="1">
            <a:spLocks noChangeArrowheads="1"/>
          </p:cNvSpPr>
          <p:nvPr/>
        </p:nvSpPr>
        <p:spPr bwMode="auto">
          <a:xfrm>
            <a:off x="9961563" y="2365128"/>
            <a:ext cx="1092200" cy="322262"/>
          </a:xfrm>
          <a:prstGeom prst="rect">
            <a:avLst/>
          </a:prstGeom>
          <a:solidFill>
            <a:srgbClr val="FFFFFF"/>
          </a:solidFill>
          <a:ln w="25400" algn="ctr">
            <a:solidFill>
              <a:srgbClr val="0070C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1600" b="0" i="0" u="none" strike="noStrike" cap="none" normalizeH="0" baseline="0" dirty="0">
                <a:ln>
                  <a:noFill/>
                </a:ln>
                <a:solidFill>
                  <a:srgbClr val="000000"/>
                </a:solidFill>
                <a:effectLst/>
                <a:latin typeface="Calibri" panose="020F0502020204030204" pitchFamily="34" charset="0"/>
              </a:rPr>
              <a:t>Maraîchage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Text Box 10"/>
          <p:cNvSpPr txBox="1">
            <a:spLocks noChangeArrowheads="1"/>
          </p:cNvSpPr>
          <p:nvPr/>
        </p:nvSpPr>
        <p:spPr bwMode="auto">
          <a:xfrm>
            <a:off x="6714997" y="2843923"/>
            <a:ext cx="1181100" cy="322263"/>
          </a:xfrm>
          <a:prstGeom prst="rect">
            <a:avLst/>
          </a:prstGeom>
          <a:solidFill>
            <a:srgbClr val="FFFFFF"/>
          </a:solidFill>
          <a:ln w="25400" algn="ctr">
            <a:solidFill>
              <a:srgbClr val="4A7FB9"/>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1600" b="0" i="0" u="none" strike="noStrike" cap="none" normalizeH="0" baseline="0" dirty="0">
                <a:ln>
                  <a:noFill/>
                </a:ln>
                <a:solidFill>
                  <a:srgbClr val="000000"/>
                </a:solidFill>
                <a:effectLst/>
                <a:latin typeface="Calibri" panose="020F0502020204030204" pitchFamily="34" charset="0"/>
              </a:rPr>
              <a:t>Observatoire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Text Box 11"/>
          <p:cNvSpPr txBox="1">
            <a:spLocks noChangeArrowheads="1"/>
          </p:cNvSpPr>
          <p:nvPr/>
        </p:nvSpPr>
        <p:spPr bwMode="auto">
          <a:xfrm>
            <a:off x="10910888" y="5883259"/>
            <a:ext cx="971550" cy="320675"/>
          </a:xfrm>
          <a:prstGeom prst="rect">
            <a:avLst/>
          </a:prstGeom>
          <a:solidFill>
            <a:srgbClr val="FFFFFF"/>
          </a:solidFill>
          <a:ln w="25400" algn="ctr">
            <a:solidFill>
              <a:srgbClr val="0070C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1600" b="0" i="0" u="none" strike="noStrike" cap="none" normalizeH="0" baseline="0" dirty="0">
                <a:ln>
                  <a:noFill/>
                </a:ln>
                <a:solidFill>
                  <a:srgbClr val="000000"/>
                </a:solidFill>
                <a:effectLst/>
                <a:latin typeface="Calibri" panose="020F0502020204030204" pitchFamily="34" charset="0"/>
              </a:rPr>
              <a:t>Via Rhôna</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Text Box 12"/>
          <p:cNvSpPr txBox="1">
            <a:spLocks noChangeArrowheads="1"/>
          </p:cNvSpPr>
          <p:nvPr/>
        </p:nvSpPr>
        <p:spPr bwMode="auto">
          <a:xfrm>
            <a:off x="7616032" y="5883259"/>
            <a:ext cx="1325562" cy="322263"/>
          </a:xfrm>
          <a:prstGeom prst="rect">
            <a:avLst/>
          </a:prstGeom>
          <a:solidFill>
            <a:srgbClr val="FFFFFF"/>
          </a:solidFill>
          <a:ln w="25400" algn="ctr">
            <a:solidFill>
              <a:srgbClr val="0070C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1600" b="0" i="0" u="none" strike="noStrike" cap="none" normalizeH="0" baseline="0" dirty="0">
                <a:ln>
                  <a:noFill/>
                </a:ln>
                <a:solidFill>
                  <a:srgbClr val="000000"/>
                </a:solidFill>
                <a:effectLst/>
                <a:latin typeface="Calibri" panose="020F0502020204030204" pitchFamily="34" charset="0"/>
              </a:rPr>
              <a:t>Serres solaires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4" name="Text Box 13"/>
          <p:cNvSpPr txBox="1">
            <a:spLocks noChangeArrowheads="1"/>
          </p:cNvSpPr>
          <p:nvPr/>
        </p:nvSpPr>
        <p:spPr bwMode="auto">
          <a:xfrm>
            <a:off x="6797675" y="4726495"/>
            <a:ext cx="1227138" cy="322263"/>
          </a:xfrm>
          <a:prstGeom prst="rect">
            <a:avLst/>
          </a:prstGeom>
          <a:solidFill>
            <a:srgbClr val="FFFFFF"/>
          </a:solidFill>
          <a:ln w="25400" algn="ctr">
            <a:solidFill>
              <a:srgbClr val="4A7FB3"/>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fr-FR" altLang="fr-FR" sz="1600" dirty="0">
                <a:solidFill>
                  <a:srgbClr val="000000"/>
                </a:solidFill>
                <a:latin typeface="Calibri" panose="020F0502020204030204" pitchFamily="34" charset="0"/>
              </a:rPr>
              <a:t>Arboriculture</a:t>
            </a:r>
            <a:endParaRPr lang="fr-FR" altLang="fr-FR" sz="1600" dirty="0">
              <a:solidFill>
                <a:srgbClr val="000000"/>
              </a:solidFill>
              <a:latin typeface="Calibri" panose="020F0502020204030204" pitchFamily="34" charset="0"/>
            </a:endParaRPr>
          </a:p>
        </p:txBody>
      </p:sp>
      <p:sp>
        <p:nvSpPr>
          <p:cNvPr id="15" name="Text Box 14"/>
          <p:cNvSpPr txBox="1">
            <a:spLocks noChangeArrowheads="1"/>
          </p:cNvSpPr>
          <p:nvPr/>
        </p:nvSpPr>
        <p:spPr bwMode="auto">
          <a:xfrm>
            <a:off x="10929864" y="1427620"/>
            <a:ext cx="1138237" cy="612775"/>
          </a:xfrm>
          <a:prstGeom prst="rect">
            <a:avLst/>
          </a:prstGeom>
          <a:solidFill>
            <a:srgbClr val="FFFFFF"/>
          </a:solidFill>
          <a:ln w="25400" algn="ctr">
            <a:solidFill>
              <a:srgbClr val="4A7FB3"/>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1600" b="0" i="0" u="none" strike="noStrike" cap="none" normalizeH="0" baseline="0" dirty="0">
                <a:ln>
                  <a:noFill/>
                </a:ln>
                <a:solidFill>
                  <a:srgbClr val="000000"/>
                </a:solidFill>
                <a:effectLst/>
                <a:latin typeface="Times New Roman" panose="02020603050405020304" pitchFamily="18" charset="0"/>
              </a:rPr>
              <a:t>Parcours </a:t>
            </a:r>
            <a:endParaRPr kumimoji="0" lang="fr-FR" altLang="fr-FR" sz="1600" b="0"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1600" b="0" i="0" u="none" strike="noStrike" cap="none" normalizeH="0" baseline="0" dirty="0">
                <a:ln>
                  <a:noFill/>
                </a:ln>
                <a:solidFill>
                  <a:srgbClr val="000000"/>
                </a:solidFill>
                <a:effectLst/>
                <a:latin typeface="Times New Roman" panose="02020603050405020304" pitchFamily="18" charset="0"/>
              </a:rPr>
              <a:t>pédagogique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3087" name="AutoShape 15"/>
          <p:cNvCxnSpPr>
            <a:cxnSpLocks noChangeShapeType="1"/>
            <a:stCxn id="15" idx="2"/>
          </p:cNvCxnSpPr>
          <p:nvPr/>
        </p:nvCxnSpPr>
        <p:spPr bwMode="auto">
          <a:xfrm flipH="1">
            <a:off x="11207750" y="2040395"/>
            <a:ext cx="291233" cy="1387994"/>
          </a:xfrm>
          <a:prstGeom prst="straightConnector1">
            <a:avLst/>
          </a:prstGeom>
          <a:noFill/>
          <a:ln w="25400" algn="ctr">
            <a:solidFill>
              <a:srgbClr val="2C679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2954" y="341214"/>
            <a:ext cx="3513137" cy="1357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879474"/>
            <a:ext cx="5880718" cy="3539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4" y="3308441"/>
            <a:ext cx="5703521" cy="3208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AutoShape 4"/>
          <p:cNvSpPr>
            <a:spLocks noChangeArrowheads="1"/>
          </p:cNvSpPr>
          <p:nvPr/>
        </p:nvSpPr>
        <p:spPr bwMode="auto">
          <a:xfrm>
            <a:off x="8985739" y="4552114"/>
            <a:ext cx="2409092" cy="2147624"/>
          </a:xfrm>
          <a:prstGeom prst="wedgeEllipseCallout">
            <a:avLst>
              <a:gd name="adj1" fmla="val -29089"/>
              <a:gd name="adj2" fmla="val -56605"/>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Cheminements doux et pistes cyclables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 name="AutoShape 5"/>
          <p:cNvSpPr>
            <a:spLocks noChangeArrowheads="1"/>
          </p:cNvSpPr>
          <p:nvPr/>
        </p:nvSpPr>
        <p:spPr bwMode="auto">
          <a:xfrm>
            <a:off x="351814" y="1724025"/>
            <a:ext cx="2650148" cy="1338255"/>
          </a:xfrm>
          <a:prstGeom prst="wedgeEllipseCallout">
            <a:avLst>
              <a:gd name="adj1" fmla="val 8892"/>
              <a:gd name="adj2" fmla="val 65334"/>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4 emplacements de rechargement électrique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7" name="Text Box 6"/>
          <p:cNvSpPr txBox="1">
            <a:spLocks noChangeArrowheads="1"/>
          </p:cNvSpPr>
          <p:nvPr/>
        </p:nvSpPr>
        <p:spPr bwMode="auto">
          <a:xfrm>
            <a:off x="6222023" y="1012871"/>
            <a:ext cx="5630008" cy="685786"/>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La Via Rhôna est reliée au centre de Piolenc  par </a:t>
            </a:r>
            <a:br>
              <a:rPr kumimoji="0" lang="fr-FR" altLang="fr-FR" sz="2000" b="0" i="0" u="none" strike="noStrike" cap="none" normalizeH="0" baseline="0" dirty="0">
                <a:ln>
                  <a:noFill/>
                </a:ln>
                <a:solidFill>
                  <a:srgbClr val="000000"/>
                </a:solidFill>
                <a:effectLst/>
                <a:latin typeface="Calibri" panose="020F0502020204030204" pitchFamily="34" charset="0"/>
              </a:rPr>
            </a:br>
            <a:r>
              <a:rPr kumimoji="0" lang="fr-FR" altLang="fr-FR" sz="2000" b="0" i="0" u="none" strike="noStrike" cap="none" normalizeH="0" baseline="0" dirty="0">
                <a:ln>
                  <a:noFill/>
                </a:ln>
                <a:solidFill>
                  <a:srgbClr val="000000"/>
                </a:solidFill>
                <a:effectLst/>
                <a:latin typeface="Calibri" panose="020F0502020204030204" pitchFamily="34" charset="0"/>
              </a:rPr>
              <a:t>une piste cyclable de 4,1 km depuis mars 2021.</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8" name="Text Box 7"/>
          <p:cNvSpPr txBox="1">
            <a:spLocks noChangeArrowheads="1"/>
          </p:cNvSpPr>
          <p:nvPr/>
        </p:nvSpPr>
        <p:spPr bwMode="auto">
          <a:xfrm>
            <a:off x="1562351" y="5905887"/>
            <a:ext cx="3097579" cy="442159"/>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Limiter l’emprunte carbone.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930" y="3429000"/>
            <a:ext cx="11293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2954" y="341214"/>
            <a:ext cx="3513137" cy="1357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856" y="2526155"/>
            <a:ext cx="7260109" cy="4083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AutoShape 4"/>
          <p:cNvSpPr>
            <a:spLocks noChangeArrowheads="1"/>
          </p:cNvSpPr>
          <p:nvPr/>
        </p:nvSpPr>
        <p:spPr bwMode="auto">
          <a:xfrm>
            <a:off x="8560901" y="526755"/>
            <a:ext cx="3150453" cy="1656955"/>
          </a:xfrm>
          <a:prstGeom prst="wedgeEllipseCallout">
            <a:avLst>
              <a:gd name="adj1" fmla="val -9599"/>
              <a:gd name="adj2" fmla="val 65616"/>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80 parcelles en</a:t>
            </a:r>
            <a:br>
              <a:rPr kumimoji="0" lang="fr-FR" altLang="fr-FR" sz="2000" b="1" i="0" u="none" strike="noStrike" cap="none" normalizeH="0" baseline="0" dirty="0">
                <a:ln>
                  <a:noFill/>
                </a:ln>
                <a:solidFill>
                  <a:srgbClr val="FFFFFF"/>
                </a:solidFill>
                <a:effectLst/>
                <a:latin typeface="Calibri" panose="020F0502020204030204" pitchFamily="34" charset="0"/>
              </a:rPr>
            </a:br>
            <a:r>
              <a:rPr kumimoji="0" lang="fr-FR" altLang="fr-FR" sz="2000" b="1" i="0" u="none" strike="noStrike" cap="none" normalizeH="0" baseline="0" dirty="0">
                <a:ln>
                  <a:noFill/>
                </a:ln>
                <a:solidFill>
                  <a:srgbClr val="FFFFFF"/>
                </a:solidFill>
                <a:effectLst/>
                <a:latin typeface="Calibri" panose="020F0502020204030204" pitchFamily="34" charset="0"/>
              </a:rPr>
              <a:t>autoconsommation</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électrique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 name="Text Box 5"/>
          <p:cNvSpPr txBox="1">
            <a:spLocks noChangeArrowheads="1"/>
          </p:cNvSpPr>
          <p:nvPr/>
        </p:nvSpPr>
        <p:spPr bwMode="auto">
          <a:xfrm>
            <a:off x="6928338" y="5802923"/>
            <a:ext cx="4783016" cy="686587"/>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Consommer seulement ce dont on a besoin</a:t>
            </a:r>
            <a:br>
              <a:rPr kumimoji="0" lang="fr-FR" altLang="fr-FR" sz="2000" b="0" i="0" u="none" strike="noStrike" cap="none" normalizeH="0" baseline="0" dirty="0">
                <a:ln>
                  <a:noFill/>
                </a:ln>
                <a:solidFill>
                  <a:srgbClr val="000000"/>
                </a:solidFill>
                <a:effectLst/>
                <a:latin typeface="Calibri" panose="020F0502020204030204" pitchFamily="34" charset="0"/>
              </a:rPr>
            </a:br>
            <a:r>
              <a:rPr kumimoji="0" lang="fr-FR" altLang="fr-FR" sz="2000" b="0" i="0" u="none" strike="noStrike" cap="none" normalizeH="0" baseline="0" dirty="0">
                <a:ln>
                  <a:noFill/>
                </a:ln>
                <a:solidFill>
                  <a:srgbClr val="000000"/>
                </a:solidFill>
                <a:effectLst/>
                <a:latin typeface="Calibri" panose="020F0502020204030204" pitchFamily="34" charset="0"/>
              </a:rPr>
              <a:t>grâce à l’énergie solaire. Partager le surplus.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54" y="1883140"/>
            <a:ext cx="2272323" cy="4676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9"/>
          <p:cNvSpPr txBox="1">
            <a:spLocks noChangeArrowheads="1"/>
          </p:cNvSpPr>
          <p:nvPr/>
        </p:nvSpPr>
        <p:spPr bwMode="auto">
          <a:xfrm>
            <a:off x="2720896" y="4472143"/>
            <a:ext cx="1647417" cy="2385857"/>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Remplacement progressif de toutes les ampoules sodium par des  ampoules LED.</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9" name="AutoShape 10"/>
          <p:cNvSpPr>
            <a:spLocks noChangeArrowheads="1"/>
          </p:cNvSpPr>
          <p:nvPr/>
        </p:nvSpPr>
        <p:spPr bwMode="auto">
          <a:xfrm>
            <a:off x="2330323" y="1928327"/>
            <a:ext cx="2112963" cy="1758462"/>
          </a:xfrm>
          <a:prstGeom prst="wedgeEllipseCallout">
            <a:avLst>
              <a:gd name="adj1" fmla="val -56774"/>
              <a:gd name="adj2" fmla="val 19133"/>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Économiser l’énergie, pas l’éclairage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2954" y="341214"/>
            <a:ext cx="3513137" cy="1357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347" y="368069"/>
            <a:ext cx="6385699" cy="3714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AutoShape 4"/>
          <p:cNvSpPr>
            <a:spLocks noChangeArrowheads="1"/>
          </p:cNvSpPr>
          <p:nvPr/>
        </p:nvSpPr>
        <p:spPr bwMode="auto">
          <a:xfrm>
            <a:off x="10232537" y="4320019"/>
            <a:ext cx="1533647" cy="1552575"/>
          </a:xfrm>
          <a:prstGeom prst="wedgeEllipseCallout">
            <a:avLst>
              <a:gd name="adj1" fmla="val -32641"/>
              <a:gd name="adj2" fmla="val -51581"/>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Piolenc, </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un virage d’avance.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5386082" y="4085733"/>
            <a:ext cx="4476791" cy="1696968"/>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L’hydrogène permettra de rouler plus loin sans polluer. Piolenc anticipe et réfléchit à l’installation d’un </a:t>
            </a:r>
            <a:r>
              <a:rPr kumimoji="0" lang="fr-FR" altLang="fr-FR" sz="2000" b="0" i="1" u="none" strike="noStrike" cap="none" normalizeH="0" baseline="0" dirty="0">
                <a:ln>
                  <a:noFill/>
                </a:ln>
                <a:solidFill>
                  <a:srgbClr val="000000"/>
                </a:solidFill>
                <a:effectLst/>
                <a:latin typeface="Calibri" panose="020F0502020204030204" pitchFamily="34" charset="0"/>
              </a:rPr>
              <a:t>datacenter</a:t>
            </a:r>
            <a:r>
              <a:rPr kumimoji="0" lang="fr-FR" altLang="fr-FR" sz="2000" b="0" i="0" u="none" strike="noStrike" cap="none" normalizeH="0" baseline="0" dirty="0">
                <a:ln>
                  <a:noFill/>
                </a:ln>
                <a:solidFill>
                  <a:srgbClr val="000000"/>
                </a:solidFill>
                <a:effectLst/>
                <a:latin typeface="Calibri" panose="020F0502020204030204" pitchFamily="34" charset="0"/>
              </a:rPr>
              <a:t> alimenté par une pile à hydrogène produite par électrolyse solaire secourue par batteries.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0" name="Text Box 7"/>
          <p:cNvSpPr txBox="1">
            <a:spLocks noChangeArrowheads="1"/>
          </p:cNvSpPr>
          <p:nvPr/>
        </p:nvSpPr>
        <p:spPr bwMode="auto">
          <a:xfrm>
            <a:off x="382954" y="4934415"/>
            <a:ext cx="4804508" cy="1696572"/>
          </a:xfrm>
          <a:prstGeom prst="rect">
            <a:avLst/>
          </a:prstGeom>
          <a:solidFill>
            <a:srgbClr val="FFFF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fr-FR" sz="2000" b="0" i="0" u="none" strike="noStrike" cap="none" normalizeH="0" baseline="0" dirty="0">
                <a:ln>
                  <a:noFill/>
                </a:ln>
                <a:solidFill>
                  <a:srgbClr val="000000"/>
                </a:solidFill>
                <a:effectLst/>
                <a:latin typeface="Calibri" panose="020F0502020204030204" pitchFamily="34" charset="0"/>
              </a:rPr>
              <a:t>L’intercommunalité CCAOP </a:t>
            </a:r>
            <a:r>
              <a:rPr lang="fr-FR" altLang="fr-FR" sz="2000" dirty="0">
                <a:solidFill>
                  <a:srgbClr val="000000"/>
                </a:solidFill>
                <a:latin typeface="Calibri" panose="020F0502020204030204" pitchFamily="34" charset="0"/>
              </a:rPr>
              <a:t>porte </a:t>
            </a:r>
            <a:r>
              <a:rPr kumimoji="0" lang="fr-FR" altLang="fr-FR" sz="2000" b="0" i="0" u="none" strike="noStrike" cap="none" normalizeH="0" baseline="0" dirty="0">
                <a:ln>
                  <a:noFill/>
                </a:ln>
                <a:solidFill>
                  <a:srgbClr val="000000"/>
                </a:solidFill>
                <a:effectLst/>
                <a:latin typeface="Calibri" panose="020F0502020204030204" pitchFamily="34" charset="0"/>
              </a:rPr>
              <a:t>le projet de construction à Piolenc d’une unité de méthanisation. Une station-service de biogaz pourrait être également installée à Piolenc sur le site de covoiturage.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816" y="1801845"/>
            <a:ext cx="4761646" cy="3132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AutoShape 8"/>
          <p:cNvSpPr>
            <a:spLocks noChangeArrowheads="1"/>
          </p:cNvSpPr>
          <p:nvPr/>
        </p:nvSpPr>
        <p:spPr bwMode="auto">
          <a:xfrm rot="-370226">
            <a:off x="640721" y="4075116"/>
            <a:ext cx="1131887" cy="249238"/>
          </a:xfrm>
          <a:prstGeom prst="roundRect">
            <a:avLst>
              <a:gd name="adj" fmla="val 16667"/>
            </a:avLst>
          </a:prstGeom>
          <a:solidFill>
            <a:srgbClr val="7AAA2C"/>
          </a:solidFill>
          <a:ln>
            <a:noFill/>
          </a:ln>
          <a:effectLst/>
          <a:extLst>
            <a:ext uri="{91240B29-F687-4F45-9708-019B960494DF}">
              <a14:hiddenLine xmlns:a14="http://schemas.microsoft.com/office/drawing/2010/main" w="25400">
                <a:solidFill>
                  <a:srgbClr val="000000"/>
                </a:solidFill>
                <a:rou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endParaRPr lang="fr-FR"/>
          </a:p>
        </p:txBody>
      </p:sp>
      <p:sp>
        <p:nvSpPr>
          <p:cNvPr id="7" name="AutoShape 3"/>
          <p:cNvSpPr>
            <a:spLocks noChangeArrowheads="1"/>
          </p:cNvSpPr>
          <p:nvPr/>
        </p:nvSpPr>
        <p:spPr bwMode="auto">
          <a:xfrm flipH="1">
            <a:off x="4054841" y="365388"/>
            <a:ext cx="2258036" cy="2237136"/>
          </a:xfrm>
          <a:prstGeom prst="wedgeEllipseCallout">
            <a:avLst>
              <a:gd name="adj1" fmla="val 32864"/>
              <a:gd name="adj2" fmla="val 50052"/>
            </a:avLst>
          </a:prstGeom>
          <a:solidFill>
            <a:srgbClr val="6EA92D"/>
          </a:solidFill>
          <a:ln w="25400" algn="ctr">
            <a:solidFill>
              <a:srgbClr val="000000"/>
            </a:solidFill>
            <a:miter lim="800000"/>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Transformer</a:t>
            </a:r>
            <a:endParaRPr kumimoji="0" lang="fr-FR" altLang="fr-FR" sz="2000" b="1"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fr-FR" altLang="fr-FR" sz="2000" b="1" i="0" u="none" strike="noStrike" cap="none" normalizeH="0" baseline="0" dirty="0">
                <a:ln>
                  <a:noFill/>
                </a:ln>
                <a:solidFill>
                  <a:srgbClr val="FFFFFF"/>
                </a:solidFill>
                <a:effectLst/>
                <a:latin typeface="Calibri" panose="020F0502020204030204" pitchFamily="34" charset="0"/>
              </a:rPr>
              <a:t>biodéchets et déchets verts en énergie verte et en engrais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p>
            <a:endParaRPr lang="fr-FR" altLang="en-US"/>
          </a:p>
        </p:txBody>
      </p:sp>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0577" y="365111"/>
            <a:ext cx="11296885" cy="4365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p:cNvSpPr txBox="1"/>
          <p:nvPr/>
        </p:nvSpPr>
        <p:spPr>
          <a:xfrm>
            <a:off x="578840" y="4915949"/>
            <a:ext cx="11100999" cy="922020"/>
          </a:xfrm>
          <a:prstGeom prst="rect">
            <a:avLst/>
          </a:prstGeom>
          <a:noFill/>
        </p:spPr>
        <p:txBody>
          <a:bodyPr wrap="square" rtlCol="0">
            <a:spAutoFit/>
          </a:bodyPr>
          <a:lstStyle/>
          <a:p>
            <a:pPr algn="l"/>
            <a:r>
              <a:rPr lang="fr-FR" sz="5400" b="1" dirty="0">
                <a:solidFill>
                  <a:srgbClr val="59713D"/>
                </a:solidFill>
              </a:rPr>
              <a:t>vous remercie de votre attention.</a:t>
            </a:r>
            <a:endParaRPr lang="fr-FR" sz="5400" b="1" dirty="0">
              <a:solidFill>
                <a:srgbClr val="59713D"/>
              </a:solidFill>
            </a:endParaRPr>
          </a:p>
        </p:txBody>
      </p:sp>
      <p:pic>
        <p:nvPicPr>
          <p:cNvPr id="2" name="Espace réservé du contenu 1" descr="Ecusson[Converti]"/>
          <p:cNvPicPr>
            <a:picLocks noChangeAspect="1"/>
          </p:cNvPicPr>
          <p:nvPr>
            <p:ph idx="1"/>
          </p:nvPr>
        </p:nvPicPr>
        <p:blipFill>
          <a:blip r:embed="rId2"/>
          <a:stretch>
            <a:fillRect/>
          </a:stretch>
        </p:blipFill>
        <p:spPr>
          <a:xfrm>
            <a:off x="10207625" y="4730115"/>
            <a:ext cx="1569720" cy="17246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3626</Words>
  <Application>WPS Presentation</Application>
  <PresentationFormat>Grand écran</PresentationFormat>
  <Paragraphs>82</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Collaborateur - Mairie de Piolenc</dc:creator>
  <cp:lastModifiedBy>collaborateur</cp:lastModifiedBy>
  <cp:revision>31</cp:revision>
  <dcterms:created xsi:type="dcterms:W3CDTF">2021-09-28T12:03:00Z</dcterms:created>
  <dcterms:modified xsi:type="dcterms:W3CDTF">2021-09-29T12:27:07Z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C93F5B79459D4918BBFE01C58ED4C095</vt:lpwstr>
  </property>
  <property fmtid="{D5CDD505-2E9C-101B-9397-08002B2CF9AE}" pid="3" name="KSOProductBuildVer">
    <vt:lpwstr>1036-11.2.0.10323</vt:lpwstr>
  </property>
</Properties>
</file>